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2" r:id="rId1"/>
  </p:sldMasterIdLst>
  <p:notesMasterIdLst>
    <p:notesMasterId r:id="rId42"/>
  </p:notesMasterIdLst>
  <p:sldIdLst>
    <p:sldId id="310" r:id="rId2"/>
    <p:sldId id="333" r:id="rId3"/>
    <p:sldId id="387" r:id="rId4"/>
    <p:sldId id="393" r:id="rId5"/>
    <p:sldId id="392" r:id="rId6"/>
    <p:sldId id="406" r:id="rId7"/>
    <p:sldId id="407" r:id="rId8"/>
    <p:sldId id="412" r:id="rId9"/>
    <p:sldId id="418" r:id="rId10"/>
    <p:sldId id="441" r:id="rId11"/>
    <p:sldId id="439" r:id="rId12"/>
    <p:sldId id="414" r:id="rId13"/>
    <p:sldId id="420" r:id="rId14"/>
    <p:sldId id="413" r:id="rId15"/>
    <p:sldId id="419" r:id="rId16"/>
    <p:sldId id="437" r:id="rId17"/>
    <p:sldId id="410" r:id="rId18"/>
    <p:sldId id="415" r:id="rId19"/>
    <p:sldId id="375" r:id="rId20"/>
    <p:sldId id="376" r:id="rId21"/>
    <p:sldId id="421" r:id="rId22"/>
    <p:sldId id="440" r:id="rId23"/>
    <p:sldId id="422" r:id="rId24"/>
    <p:sldId id="381" r:id="rId25"/>
    <p:sldId id="424" r:id="rId26"/>
    <p:sldId id="425" r:id="rId27"/>
    <p:sldId id="438" r:id="rId28"/>
    <p:sldId id="411" r:id="rId29"/>
    <p:sldId id="426" r:id="rId30"/>
    <p:sldId id="427" r:id="rId31"/>
    <p:sldId id="436" r:id="rId32"/>
    <p:sldId id="428" r:id="rId33"/>
    <p:sldId id="434" r:id="rId34"/>
    <p:sldId id="429" r:id="rId35"/>
    <p:sldId id="430" r:id="rId36"/>
    <p:sldId id="432" r:id="rId37"/>
    <p:sldId id="433" r:id="rId38"/>
    <p:sldId id="431" r:id="rId39"/>
    <p:sldId id="409" r:id="rId40"/>
    <p:sldId id="320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156" autoAdjust="0"/>
  </p:normalViewPr>
  <p:slideViewPr>
    <p:cSldViewPr>
      <p:cViewPr varScale="1">
        <p:scale>
          <a:sx n="58" d="100"/>
          <a:sy n="58" d="100"/>
        </p:scale>
        <p:origin x="1520" y="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3.png>
</file>

<file path=ppt/media/image4.png>
</file>

<file path=ppt/media/image5.jpg>
</file>

<file path=ppt/media/image6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cs typeface="Arial" charset="0"/>
              </a:defRPr>
            </a:lvl1pPr>
          </a:lstStyle>
          <a:p>
            <a:pPr>
              <a:defRPr/>
            </a:pPr>
            <a:fld id="{1824A6C6-F7D1-EA47-9136-0C2A193C2F32}" type="datetimeFigureOut">
              <a:rPr lang="en-US"/>
              <a:pPr>
                <a:defRPr/>
              </a:pPr>
              <a:t>6/1/2020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ＭＳ Ｐゴシック" charset="0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cs typeface="Arial" charset="0"/>
              </a:defRPr>
            </a:lvl1pPr>
          </a:lstStyle>
          <a:p>
            <a:pPr>
              <a:defRPr/>
            </a:pPr>
            <a:fld id="{55E1A95A-76E2-C143-BBE1-52760CB85DD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55717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abfurnishing.com/how-to-choose-the-best-computer-lab-furniture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5E1A95A-76E2-C143-BBE1-52760CB85DD7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201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5E1A95A-76E2-C143-BBE1-52760CB85DD7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4230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picture is taken from:</a:t>
            </a:r>
            <a:r>
              <a:rPr lang="en-CA" dirty="0">
                <a:hlinkClick r:id="rId3"/>
              </a:rPr>
              <a:t>https://labfurnishing.com/how-to-choose-the-best-computer-lab-furniture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55E1A95A-76E2-C143-BBE1-52760CB85DD7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481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5E1A95A-76E2-C143-BBE1-52760CB85DD7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695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</a:t>
            </a:r>
            <a:r>
              <a:rPr lang="en-US" baseline="0" dirty="0"/>
              <a:t> thing you should focus on this diagram are the parts from “Implement Control” to “Measure Risk to Asset”</a:t>
            </a:r>
          </a:p>
          <a:p>
            <a:endParaRPr lang="en-US" baseline="0" dirty="0"/>
          </a:p>
          <a:p>
            <a:r>
              <a:rPr lang="en-US" baseline="0" dirty="0"/>
              <a:t>Notice how the control is not just implemented and left. It is assessed to ensure it reduces the risk as planned. Also, maintenance is part of the cycle.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5E1A95A-76E2-C143-BBE1-52760CB85DD7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649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459" y="959313"/>
            <a:ext cx="5760741" cy="2571891"/>
          </a:xfrm>
        </p:spPr>
        <p:txBody>
          <a:bodyPr bIns="0"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5459" y="3531205"/>
            <a:ext cx="5760741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135AD2-16BC-894A-94EC-F9D30072B246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5459" y="329308"/>
            <a:ext cx="3392144" cy="309201"/>
          </a:xfrm>
        </p:spPr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86200" y="131730"/>
            <a:ext cx="802005" cy="503578"/>
          </a:xfrm>
        </p:spPr>
        <p:txBody>
          <a:bodyPr/>
          <a:lstStyle/>
          <a:p>
            <a:pPr>
              <a:defRPr/>
            </a:pPr>
            <a:fld id="{AE20E017-502F-EE42-B67A-44D2AB036231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643464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48777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F4FCC41-EB97-4B43-A5D0-18B5CB619940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231B2F0-9CED-BE42-875E-FB5742DBE1E4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643464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79215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86447" y="796298"/>
            <a:ext cx="1103027" cy="466256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1910" y="796298"/>
            <a:ext cx="5301095" cy="466256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B23E175-34E0-CF4E-88A7-54CC7931D2B1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59F6819-B501-DA43-AE90-257169569189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59215" b="36435"/>
          <a:stretch/>
        </p:blipFill>
        <p:spPr>
          <a:xfrm rot="5400000">
            <a:off x="5605390" y="3050294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25667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EB8B330-B734-C447-99B2-886DD3260163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7381465-0521-C042-BFE6-8D930ECC04D9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643464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18062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5459" y="1756130"/>
            <a:ext cx="5764142" cy="2050066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5460" y="3806196"/>
            <a:ext cx="5764142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9F0D300C-D54C-5C4F-8895-632C088DB1CB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68FF64C-4FE9-E345-A829-73219AE52D71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643464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1040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5459" y="959314"/>
            <a:ext cx="6564015" cy="10441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5459" y="2172548"/>
            <a:ext cx="3125871" cy="327894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63822" y="2172548"/>
            <a:ext cx="3125652" cy="32789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7EF2F71-BC3D-394D-9DF9-554197BAACC9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148753E-4A16-E646-B5F0-183DC3C04159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643464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21853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652" y="959903"/>
            <a:ext cx="6571344" cy="1044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8131" y="2169094"/>
            <a:ext cx="3125766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none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8131" y="2973815"/>
            <a:ext cx="3125766" cy="24916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3822" y="2172548"/>
            <a:ext cx="31256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none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63822" y="2971035"/>
            <a:ext cx="3125652" cy="24849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A0AD2C6-1DEF-414E-A932-43452A332D65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655DB53-892C-3546-A395-2C40A9E2EFCD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643464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8803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20EDF25-E190-784B-B398-98CA1B12507E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AEC06C8-FCAB-2045-8730-5D92CE1B7950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643464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63545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F69CD40-1C2F-8C44-8268-0CC1F23666CE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DCEF9C1-021B-7748-BEEB-20B8937CA6C2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0003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041" y="959313"/>
            <a:ext cx="2425950" cy="224205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9877" y="960890"/>
            <a:ext cx="3828178" cy="449691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041" y="3205492"/>
            <a:ext cx="2427369" cy="2248181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690E1E8-3F7C-BF44-9140-4FF93784EE32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6E0A037-07A1-654B-AF2F-19730FF3F44C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42454" b="36435"/>
          <a:stretch/>
        </p:blipFill>
        <p:spPr>
          <a:xfrm>
            <a:off x="1125460" y="643464"/>
            <a:ext cx="6574536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875153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4996501" y="482171"/>
            <a:ext cx="3511387" cy="5149101"/>
            <a:chOff x="4996501" y="482171"/>
            <a:chExt cx="3511387" cy="5149101"/>
          </a:xfrm>
        </p:grpSpPr>
        <p:sp>
          <p:nvSpPr>
            <p:cNvPr id="14" name="Rectangle 13"/>
            <p:cNvSpPr/>
            <p:nvPr/>
          </p:nvSpPr>
          <p:spPr>
            <a:xfrm>
              <a:off x="4996501" y="482171"/>
              <a:ext cx="3511387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/>
            <p:cNvSpPr/>
            <p:nvPr/>
          </p:nvSpPr>
          <p:spPr>
            <a:xfrm>
              <a:off x="5312152" y="812506"/>
              <a:ext cx="2883013" cy="4479361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2077" y="1129512"/>
            <a:ext cx="3386166" cy="1918487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40128" y="1122543"/>
            <a:ext cx="2234998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31420" y="3057166"/>
            <a:ext cx="3390817" cy="2092568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4592" y="5469857"/>
            <a:ext cx="3393977" cy="320123"/>
          </a:xfrm>
        </p:spPr>
        <p:txBody>
          <a:bodyPr/>
          <a:lstStyle>
            <a:lvl1pPr algn="l">
              <a:defRPr/>
            </a:lvl1pPr>
          </a:lstStyle>
          <a:p>
            <a:pPr>
              <a:defRPr/>
            </a:pPr>
            <a:fld id="{06433D71-8BA7-1E4F-8F36-B594E9D6D7FD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459" y="318641"/>
            <a:ext cx="2601032" cy="320931"/>
          </a:xfrm>
        </p:spPr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726491" y="131730"/>
            <a:ext cx="795746" cy="503578"/>
          </a:xfrm>
        </p:spPr>
        <p:txBody>
          <a:bodyPr/>
          <a:lstStyle/>
          <a:p>
            <a:pPr>
              <a:defRPr/>
            </a:pPr>
            <a:fld id="{3ED6D975-D426-CD42-818B-4F09206CD69E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 cstate="email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r="70363" b="36435"/>
          <a:stretch/>
        </p:blipFill>
        <p:spPr>
          <a:xfrm>
            <a:off x="1125460" y="643464"/>
            <a:ext cx="339242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63879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854"/>
            <a:ext cx="9144000" cy="74295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468769"/>
            <a:ext cx="9144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3" name="Straight Connector 12"/>
          <p:cNvCxnSpPr/>
          <p:nvPr/>
        </p:nvCxnSpPr>
        <p:spPr>
          <a:xfrm>
            <a:off x="0" y="6121005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28684" y="956172"/>
            <a:ext cx="6571343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8684" y="2167385"/>
            <a:ext cx="6571343" cy="3288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21309" y="330371"/>
            <a:ext cx="2368292" cy="3049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9CB6AB6-2152-2F4A-98BB-1901874E6F04}" type="datetimeFigureOut">
              <a:rPr lang="en-CA" smtClean="0"/>
              <a:pPr>
                <a:defRPr/>
              </a:pPr>
              <a:t>2020-06-01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8684" y="329308"/>
            <a:ext cx="3388498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3728" y="131730"/>
            <a:ext cx="795746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21FF2AE6-0E34-FD4F-AA23-0F89F057E081}" type="slidenum">
              <a:rPr lang="en-CA" smtClean="0"/>
              <a:pPr>
                <a:defRPr/>
              </a:pPr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311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6858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6858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3.m4a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2.m4a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4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4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3.m4a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4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4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7.m4a"/><Relationship Id="rId1" Type="http://schemas.microsoft.com/office/2007/relationships/media" Target="../media/media37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8.m4a"/><Relationship Id="rId1" Type="http://schemas.microsoft.com/office/2007/relationships/media" Target="../media/media38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9.m4a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5459" y="959313"/>
            <a:ext cx="7406981" cy="2571891"/>
          </a:xfrm>
        </p:spPr>
        <p:txBody>
          <a:bodyPr/>
          <a:lstStyle/>
          <a:p>
            <a:r>
              <a:rPr lang="en-US" dirty="0"/>
              <a:t>INFO16529: Week </a:t>
            </a:r>
            <a:r>
              <a:rPr lang="en-US" dirty="0">
                <a:solidFill>
                  <a:srgbClr val="2C7C9F"/>
                </a:solidFill>
              </a:rPr>
              <a:t>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5459" y="3531205"/>
            <a:ext cx="7406981" cy="977621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Risk Management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D0E14B3-3632-41EB-9FF9-1CFE991C3F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92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181"/>
    </mc:Choice>
    <mc:Fallback xmlns="">
      <p:transition spd="slow" advTm="25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n office with a computer on a table&#10;&#10;Description automatically generated">
            <a:extLst>
              <a:ext uri="{FF2B5EF4-FFF2-40B4-BE49-F238E27FC236}">
                <a16:creationId xmlns:a16="http://schemas.microsoft.com/office/drawing/2014/main" id="{D25DCCAC-717B-4F96-B4C4-4BCFBF8ACD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92" b="21108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0458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Lab room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assets in the Lab room?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likely value of the assets?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would you prioritize the assets?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FC4ADA3-CBCB-4B52-B4BE-CDA4A9CB68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02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02"/>
    </mc:Choice>
    <mc:Fallback xmlns="">
      <p:transition spd="slow" advTm="35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Identification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Vulnerabilities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1772817"/>
            <a:ext cx="6571343" cy="3683204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the vulnerabilities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each information asset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for each threat a list of vulnerabilities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EF47032-DF8D-4E6E-979D-6A953D3265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70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980"/>
    </mc:Choice>
    <mc:Fallback xmlns="">
      <p:transition spd="slow" advTm="79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Lab room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vulnerabilities of the assets in the Lab room?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60CDC40-4F03-4E11-8107-2870FBF41E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235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650"/>
    </mc:Choice>
    <mc:Fallback xmlns="">
      <p:transition spd="slow" advTm="41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Identification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Threats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2167385"/>
            <a:ext cx="6571343" cy="328863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threats</a:t>
            </a:r>
          </a:p>
          <a:p>
            <a:pPr>
              <a:lnSpc>
                <a:spcPct val="20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Prioritize threats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629318B-55D0-4A6E-9E71-2743970DC3A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90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500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707"/>
    </mc:Choice>
    <mc:Fallback xmlns="">
      <p:transition spd="slow" advTm="85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Lab room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threats to the Lab room?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would you prioritize the threats?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186C29E-6427-4203-9C48-03648D6375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7492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192"/>
    </mc:Choice>
    <mc:Fallback>
      <p:transition spd="slow" advTm="53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Management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1556792"/>
            <a:ext cx="6480720" cy="447789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FFB05EE-C0D5-4046-BB97-1C1995A716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16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39"/>
    </mc:Choice>
    <mc:Fallback xmlns="">
      <p:transition spd="slow" advTm="172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7624" y="1700809"/>
            <a:ext cx="7632848" cy="37552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significant are the risks to the organization?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Starting point: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of Assets, Asset value and Asset priority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of threats and threat priority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 of vulnerability of each asset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FC09AC3-27BC-45C2-AD11-83E484B8DF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58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166"/>
    </mc:Choice>
    <mc:Fallback>
      <p:transition spd="slow" advTm="48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Assessment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2167385"/>
            <a:ext cx="7763796" cy="328863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a number of different risk assessment calculations as you will have noted from the text books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Today, I mention one quantitative approach and one qualitative approach.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A0FE248-BDA8-4A85-9CCB-841E9C8135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58088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120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225"/>
    </mc:Choice>
    <mc:Fallback xmlns="">
      <p:transition spd="slow" advTm="24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Assessment</a:t>
            </a:r>
            <a:endParaRPr lang="en-CA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>
          <a:xfrm>
            <a:off x="1128685" y="1700213"/>
            <a:ext cx="6365904" cy="4321075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CA" sz="32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Risk =</a:t>
            </a:r>
            <a:endParaRPr lang="en-CA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>
              <a:buFont typeface="Wingdings 2" charset="0"/>
              <a:buNone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Threat </a:t>
            </a:r>
          </a:p>
          <a:p>
            <a:pPr algn="ctr">
              <a:buFont typeface="Wingdings 2" charset="0"/>
              <a:buNone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</a:p>
          <a:p>
            <a:pPr algn="ctr">
              <a:buFont typeface="Wingdings 2" charset="0"/>
              <a:buNone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Likelihood</a:t>
            </a:r>
          </a:p>
          <a:p>
            <a:pPr algn="ctr">
              <a:buFont typeface="Wingdings 2" charset="0"/>
              <a:buNone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</a:p>
          <a:p>
            <a:pPr algn="ctr">
              <a:buFont typeface="Wingdings 2" charset="0"/>
              <a:buNone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1499010-301D-40EC-92BE-5D0B7E06BF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523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720"/>
    </mc:Choice>
    <mc:Fallback xmlns="">
      <p:transition spd="slow" advTm="22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1700809"/>
            <a:ext cx="6571343" cy="375521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Risk Management </a:t>
            </a:r>
          </a:p>
          <a:p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Major Processes of Risk Management</a:t>
            </a:r>
            <a:r>
              <a:rPr lang="is-I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pPr lvl="1"/>
            <a:r>
              <a:rPr lang="is-IS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Identification</a:t>
            </a:r>
          </a:p>
          <a:p>
            <a:pPr lvl="1"/>
            <a:r>
              <a:rPr lang="is-IS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Assessment</a:t>
            </a:r>
          </a:p>
          <a:p>
            <a:pPr lvl="1"/>
            <a:r>
              <a:rPr lang="is-IS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</a:p>
          <a:p>
            <a:pPr lvl="1"/>
            <a:endParaRPr lang="en-US" sz="18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9D01C4A-C246-448D-9093-950161BFB8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82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768"/>
    </mc:Choice>
    <mc:Fallback xmlns="">
      <p:transition spd="slow" advTm="297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Assessment</a:t>
            </a:r>
            <a:endParaRPr lang="en-CA" dirty="0">
              <a:solidFill>
                <a:srgbClr val="FF0000"/>
              </a:solidFill>
              <a:effectLst>
                <a:outerShdw blurRad="38100" dist="38100" dir="2700000" algn="tl">
                  <a:srgbClr val="DDDDDD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482" name="Content Placeholder 2"/>
          <p:cNvSpPr>
            <a:spLocks noGrp="1"/>
          </p:cNvSpPr>
          <p:nvPr>
            <p:ph idx="1"/>
          </p:nvPr>
        </p:nvSpPr>
        <p:spPr>
          <a:xfrm>
            <a:off x="1128684" y="1700213"/>
            <a:ext cx="7691787" cy="48974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800" b="1" dirty="0">
                <a:effectLst>
                  <a:outerShdw blurRad="38100" dist="38100" dir="2700000" algn="tl">
                    <a:srgbClr val="DDDDDD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Risk =</a:t>
            </a:r>
            <a:endParaRPr lang="en-CA" sz="2800" b="1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Threat itself</a:t>
            </a:r>
          </a:p>
          <a:p>
            <a:endParaRPr lang="en-CA" sz="2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Likelihood</a:t>
            </a:r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threat happening (per year)</a:t>
            </a: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C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</a:t>
            </a:r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 organization should the threat happen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116501F-3848-4018-8CBE-EA53C156FF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440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58"/>
    </mc:Choice>
    <mc:Fallback>
      <p:transition spd="slow" advTm="416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1784682"/>
            <a:ext cx="6571343" cy="328863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Threat: Data loss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Vulnerability: Server failure due to power outage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Likelihood / year: 50%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Potential Impact: $1000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ALE (Annual Loss Expectancy): $500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FDC472A-9285-4B28-B973-F4E90F6F1D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030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142"/>
    </mc:Choice>
    <mc:Fallback>
      <p:transition spd="slow" advTm="70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1784682"/>
            <a:ext cx="6571343" cy="3288635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Threat: Data loss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Vulnerability: Server failure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Likelihood / year: 50%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Potential Impact: $1000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ALE (Annual Loss Expectancy): $500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1D8FCEA-9954-4143-B42F-D64AED9FB4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413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037"/>
    </mc:Choice>
    <mc:Fallback xmlns="">
      <p:transition spd="slow" advTm="340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2167385"/>
            <a:ext cx="7907812" cy="32886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Ultimately, the question you ask is: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you spending more money securing the asset annually than you could reasonably expect to lose?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4A6A090-8245-4A41-9651-83D3CE47939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7468.566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2398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767"/>
    </mc:Choice>
    <mc:Fallback>
      <p:transition spd="slow" advTm="62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CA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Likelihood?</a:t>
            </a:r>
          </a:p>
        </p:txBody>
      </p:sp>
      <p:sp>
        <p:nvSpPr>
          <p:cNvPr id="26626" name="Content Placeholder 2"/>
          <p:cNvSpPr>
            <a:spLocks noGrp="1"/>
          </p:cNvSpPr>
          <p:nvPr>
            <p:ph idx="1"/>
          </p:nvPr>
        </p:nvSpPr>
        <p:spPr>
          <a:xfrm>
            <a:off x="1128684" y="1772816"/>
            <a:ext cx="8015316" cy="439248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obvious question is, “Where does the likelihood come from?”</a:t>
            </a:r>
          </a:p>
          <a:p>
            <a:pPr marL="82550" indent="0">
              <a:buFont typeface="Wingdings 2" charset="0"/>
              <a:buNone/>
            </a:pPr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</a:t>
            </a:r>
          </a:p>
          <a:p>
            <a:pPr lvl="1"/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Historical data (E.g. How many power outages in last few years? Sources of outages?)</a:t>
            </a:r>
          </a:p>
          <a:p>
            <a:pPr lvl="1"/>
            <a:endParaRPr lang="en-C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Government, meteorological, geographical data (e.g. Theft statistics, storms, earthquakes, etc.)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2D3FC08-D372-4CE7-89FB-1A36E106ED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99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927"/>
    </mc:Choice>
    <mc:Fallback xmlns="">
      <p:transition spd="slow" advTm="80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684" y="877362"/>
            <a:ext cx="6571343" cy="1049235"/>
          </a:xfrm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Qualitative Approach</a:t>
            </a:r>
          </a:p>
        </p:txBody>
      </p:sp>
      <p:sp>
        <p:nvSpPr>
          <p:cNvPr id="29698" name="Content Placeholder 2"/>
          <p:cNvSpPr>
            <a:spLocks noGrp="1"/>
          </p:cNvSpPr>
          <p:nvPr>
            <p:ph idx="1"/>
          </p:nvPr>
        </p:nvSpPr>
        <p:spPr>
          <a:xfrm>
            <a:off x="1128684" y="2167385"/>
            <a:ext cx="7907812" cy="3288635"/>
          </a:xfrm>
        </p:spPr>
        <p:txBody>
          <a:bodyPr>
            <a:normAutofit/>
          </a:bodyPr>
          <a:lstStyle/>
          <a:p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Scales such as high/medium/low are used</a:t>
            </a:r>
          </a:p>
          <a:p>
            <a:endParaRPr lang="en-C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Numbers are often assigned to each rating so that a numeric value can be calculated for comparison.</a:t>
            </a:r>
          </a:p>
          <a:p>
            <a:endParaRPr lang="en-CA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710D214-2E6F-445D-A53C-123A64AC2E8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81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47"/>
    </mc:Choice>
    <mc:Fallback xmlns="">
      <p:transition spd="slow" advTm="33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7624" y="827656"/>
            <a:ext cx="7866013" cy="1089176"/>
          </a:xfrm>
        </p:spPr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Qualitative Issues</a:t>
            </a:r>
          </a:p>
        </p:txBody>
      </p:sp>
      <p:sp>
        <p:nvSpPr>
          <p:cNvPr id="30722" name="Content Placeholder 2"/>
          <p:cNvSpPr>
            <a:spLocks noGrp="1"/>
          </p:cNvSpPr>
          <p:nvPr>
            <p:ph idx="1"/>
          </p:nvPr>
        </p:nvSpPr>
        <p:spPr>
          <a:xfrm>
            <a:off x="1259632" y="1556792"/>
            <a:ext cx="7632848" cy="2952328"/>
          </a:xfrm>
        </p:spPr>
        <p:txBody>
          <a:bodyPr>
            <a:normAutofit/>
          </a:bodyPr>
          <a:lstStyle/>
          <a:p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does each mean? (e.g. How frequent is “Very frequent”)</a:t>
            </a:r>
          </a:p>
          <a:p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valid is your differentiation?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5369281"/>
              </p:ext>
            </p:extLst>
          </p:nvPr>
        </p:nvGraphicFramePr>
        <p:xfrm>
          <a:off x="1524000" y="3645024"/>
          <a:ext cx="6096000" cy="147796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35">
                <a:tc>
                  <a:txBody>
                    <a:bodyPr/>
                    <a:lstStyle/>
                    <a:p>
                      <a:r>
                        <a:rPr lang="en-CA" sz="1800" dirty="0"/>
                        <a:t>Numeric</a:t>
                      </a:r>
                    </a:p>
                  </a:txBody>
                  <a:tcPr marT="45708" marB="45708"/>
                </a:tc>
                <a:tc>
                  <a:txBody>
                    <a:bodyPr/>
                    <a:lstStyle/>
                    <a:p>
                      <a:r>
                        <a:rPr lang="en-CA" sz="1800" dirty="0"/>
                        <a:t>Frequency</a:t>
                      </a:r>
                    </a:p>
                  </a:txBody>
                  <a:tcPr marT="45708" marB="45708"/>
                </a:tc>
                <a:tc>
                  <a:txBody>
                    <a:bodyPr/>
                    <a:lstStyle/>
                    <a:p>
                      <a:r>
                        <a:rPr lang="en-CA" sz="1800" dirty="0"/>
                        <a:t>Impact</a:t>
                      </a:r>
                    </a:p>
                  </a:txBody>
                  <a:tcPr marT="45708" marB="45708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742">
                <a:tc>
                  <a:txBody>
                    <a:bodyPr/>
                    <a:lstStyle/>
                    <a:p>
                      <a:r>
                        <a:rPr lang="en-CA" sz="1800" dirty="0"/>
                        <a:t>6</a:t>
                      </a:r>
                    </a:p>
                  </a:txBody>
                  <a:tcPr marT="45708" marB="45708"/>
                </a:tc>
                <a:tc>
                  <a:txBody>
                    <a:bodyPr/>
                    <a:lstStyle/>
                    <a:p>
                      <a:r>
                        <a:rPr lang="en-CA" sz="1800" dirty="0"/>
                        <a:t>Constant</a:t>
                      </a:r>
                    </a:p>
                  </a:txBody>
                  <a:tcPr marT="45708" marB="45708"/>
                </a:tc>
                <a:tc>
                  <a:txBody>
                    <a:bodyPr/>
                    <a:lstStyle/>
                    <a:p>
                      <a:r>
                        <a:rPr lang="en-CA" sz="1800" dirty="0"/>
                        <a:t>Extremely</a:t>
                      </a:r>
                      <a:r>
                        <a:rPr lang="en-CA" sz="1800" baseline="0" dirty="0"/>
                        <a:t> High</a:t>
                      </a:r>
                      <a:endParaRPr lang="en-CA" sz="1800" dirty="0"/>
                    </a:p>
                  </a:txBody>
                  <a:tcPr marT="45708" marB="45708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742">
                <a:tc>
                  <a:txBody>
                    <a:bodyPr/>
                    <a:lstStyle/>
                    <a:p>
                      <a:r>
                        <a:rPr lang="en-CA" sz="1800" dirty="0"/>
                        <a:t>5</a:t>
                      </a:r>
                    </a:p>
                  </a:txBody>
                  <a:tcPr marT="45708" marB="45708"/>
                </a:tc>
                <a:tc>
                  <a:txBody>
                    <a:bodyPr/>
                    <a:lstStyle/>
                    <a:p>
                      <a:r>
                        <a:rPr lang="en-CA" sz="1800" dirty="0"/>
                        <a:t>Very frequently</a:t>
                      </a:r>
                    </a:p>
                  </a:txBody>
                  <a:tcPr marT="45708" marB="45708"/>
                </a:tc>
                <a:tc>
                  <a:txBody>
                    <a:bodyPr/>
                    <a:lstStyle/>
                    <a:p>
                      <a:r>
                        <a:rPr lang="en-CA" sz="1800" dirty="0"/>
                        <a:t>Very high</a:t>
                      </a:r>
                    </a:p>
                  </a:txBody>
                  <a:tcPr marT="45708" marB="45708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742">
                <a:tc>
                  <a:txBody>
                    <a:bodyPr/>
                    <a:lstStyle/>
                    <a:p>
                      <a:r>
                        <a:rPr lang="en-CA" sz="1800" dirty="0"/>
                        <a:t>And so on...</a:t>
                      </a:r>
                    </a:p>
                  </a:txBody>
                  <a:tcPr marT="45708" marB="45708"/>
                </a:tc>
                <a:tc>
                  <a:txBody>
                    <a:bodyPr/>
                    <a:lstStyle/>
                    <a:p>
                      <a:endParaRPr lang="en-CA" sz="1800" dirty="0"/>
                    </a:p>
                  </a:txBody>
                  <a:tcPr marT="45708" marB="45708"/>
                </a:tc>
                <a:tc>
                  <a:txBody>
                    <a:bodyPr/>
                    <a:lstStyle/>
                    <a:p>
                      <a:endParaRPr lang="en-CA" sz="1800" dirty="0"/>
                    </a:p>
                  </a:txBody>
                  <a:tcPr marT="45708" marB="45708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F07BE7D1-3442-427E-ACCC-8256C2E2E4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396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026"/>
    </mc:Choice>
    <mc:Fallback>
      <p:transition spd="slow" advTm="85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Management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1628800"/>
            <a:ext cx="6480720" cy="4477894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BC9AF0E-F8B0-4DAA-845F-6C270B75F2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000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154"/>
    </mc:Choice>
    <mc:Fallback xmlns="">
      <p:transition spd="slow" advTm="38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1916832"/>
            <a:ext cx="7691788" cy="328863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Sometimes called the “Risk Mitigation Strategy”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Control the “Risks”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use of controls (countermeasures) reduce risk to an organization’s data and information systems.</a:t>
            </a: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6D0010E-0427-45C2-ADB9-DF0C112129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759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52"/>
    </mc:Choice>
    <mc:Fallback xmlns="">
      <p:transition spd="slow" advTm="30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684" y="956173"/>
            <a:ext cx="6571343" cy="744636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697" y="1916832"/>
            <a:ext cx="6571343" cy="3288635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are five strategies: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Defend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Transfer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Mitigate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Terminate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4BA1E1A-1C30-4241-B46F-B116B175DA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471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69"/>
    </mc:Choice>
    <mc:Fallback xmlns="">
      <p:transition spd="slow" advTm="15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Terminology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1600201"/>
            <a:ext cx="7835804" cy="4343400"/>
          </a:xfrm>
        </p:spPr>
        <p:txBody>
          <a:bodyPr>
            <a:normAutofit/>
          </a:bodyPr>
          <a:lstStyle/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Organizations must design and create safe environments in which business processes and procedures can function</a:t>
            </a:r>
          </a:p>
          <a:p>
            <a:pPr marL="0" indent="0"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risk is the potential negative impact a threat can have on an environment. 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is ultimately assigned a $$$$ value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777AB51-4692-4491-8C95-94ADA1E5B9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22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519"/>
    </mc:Choice>
    <mc:Fallback xmlns="">
      <p:transition spd="slow" advTm="112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Defend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1772817"/>
            <a:ext cx="7619780" cy="368320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Sometimes called “reduction” or “limitation”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 is to prevent the exploitation of a vulnerability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common methods used: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Policy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 and Training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</a:p>
          <a:p>
            <a:r>
              <a:rPr lang="en-US" altLang="en-US" sz="26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Most common strategy</a:t>
            </a:r>
          </a:p>
          <a:p>
            <a:pPr marL="457200" lvl="1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4364D7D-82D8-419E-9FA0-28C59692B8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10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180"/>
    </mc:Choice>
    <mc:Fallback xmlns="">
      <p:transition spd="slow" advTm="651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Defend</a:t>
            </a:r>
            <a:endParaRPr lang="en-US" altLang="en-US" dirty="0">
              <a:effectLst>
                <a:outerShdw blurRad="38100" dist="38100" dir="2700000" algn="tl">
                  <a:srgbClr val="C0C0C0"/>
                </a:outerShdw>
              </a:effectLst>
              <a:latin typeface="Times New Roman" panose="02020603050405020304" pitchFamily="18" charset="0"/>
              <a:ea typeface="ＭＳ Ｐゴシック" pitchFamily="34" charset="-128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1700809"/>
            <a:ext cx="6571343" cy="3755212"/>
          </a:xfrm>
        </p:spPr>
        <p:txBody>
          <a:bodyPr>
            <a:normAutofit/>
          </a:bodyPr>
          <a:lstStyle/>
          <a:p>
            <a:pPr marL="82550" indent="0">
              <a:buFont typeface="Wingdings 2" charset="0"/>
              <a:buNone/>
              <a:defRPr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Examples: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 2" charset="0"/>
              <a:buChar char="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updates</a:t>
            </a:r>
          </a:p>
          <a:p>
            <a:pPr lvl="1">
              <a:buFont typeface="Wingdings 2" charset="0"/>
              <a:buChar char="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server logs</a:t>
            </a:r>
          </a:p>
          <a:p>
            <a:pPr lvl="1">
              <a:buFont typeface="Wingdings 2" charset="0"/>
              <a:buChar char="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Fire drills</a:t>
            </a:r>
          </a:p>
          <a:p>
            <a:pPr lvl="1">
              <a:buFont typeface="Wingdings 2" charset="0"/>
              <a:buChar char="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 training of staff</a:t>
            </a:r>
          </a:p>
        </p:txBody>
      </p:sp>
    </p:spTree>
    <p:extLst>
      <p:ext uri="{BB962C8B-B14F-4D97-AF65-F5344CB8AC3E}">
        <p14:creationId xmlns:p14="http://schemas.microsoft.com/office/powerpoint/2010/main" val="3049399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305"/>
    </mc:Choice>
    <mc:Fallback xmlns="">
      <p:transition spd="slow" advTm="39305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Transfer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2167385"/>
            <a:ext cx="7979820" cy="3288635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shifting the cost or responsibility of the risk to other assets, processes, organizations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 2" charset="0"/>
              <a:buChar char="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Handing off the risk to a 3</a:t>
            </a:r>
            <a:r>
              <a:rPr lang="en-US" sz="2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rd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party</a:t>
            </a:r>
          </a:p>
          <a:p>
            <a:pPr>
              <a:buFont typeface="Wingdings 2" charset="0"/>
              <a:buChar char=""/>
              <a:defRPr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 2" charset="0"/>
              <a:buChar char="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On-going cost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68934FC-2060-4C92-B87A-DE7FE2AE31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148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404"/>
    </mc:Choice>
    <mc:Fallback xmlns="">
      <p:transition spd="slow" advTm="574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Transfer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3" y="1700808"/>
            <a:ext cx="8015317" cy="3288635"/>
          </a:xfrm>
        </p:spPr>
        <p:txBody>
          <a:bodyPr>
            <a:normAutofit fontScale="92500" lnSpcReduction="20000"/>
          </a:bodyPr>
          <a:lstStyle/>
          <a:p>
            <a:pPr marL="425450" indent="-342900" algn="just"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organization may then transfer the risk associated with management of complex systems to another organization experienced in dealing with those risks.</a:t>
            </a:r>
          </a:p>
          <a:p>
            <a:pPr marL="82550" indent="0">
              <a:buNone/>
              <a:defRPr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2550" indent="0">
              <a:buNone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Examples:</a:t>
            </a:r>
          </a:p>
          <a:p>
            <a:pPr lvl="1">
              <a:buFont typeface="Wingdings 2" charset="0"/>
              <a:buChar char=""/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Insurance</a:t>
            </a:r>
          </a:p>
          <a:p>
            <a:pPr lvl="1">
              <a:buFont typeface="Wingdings 2" charset="0"/>
              <a:buChar char=""/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Hosting</a:t>
            </a:r>
          </a:p>
          <a:p>
            <a:pPr lvl="1">
              <a:buFont typeface="Wingdings 2" charset="0"/>
              <a:buChar char=""/>
              <a:defRPr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Out-sourcing</a:t>
            </a:r>
          </a:p>
          <a:p>
            <a:pPr lvl="1"/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BB697E2-B8F4-4508-8D49-934CDF8B34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74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084"/>
    </mc:Choice>
    <mc:Fallback xmlns="">
      <p:transition spd="slow" advTm="86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Mitigate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3" y="1784682"/>
            <a:ext cx="7979821" cy="3288635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Goal: reduce the impact caused by the exploitation of a vulnerability</a:t>
            </a:r>
          </a:p>
          <a:p>
            <a:pPr marL="679450" lvl="1" indent="-34290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Incident Response Plan</a:t>
            </a:r>
          </a:p>
          <a:p>
            <a:pPr marL="679450" lvl="1" indent="-34290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Disaster Recovery Plan</a:t>
            </a:r>
          </a:p>
          <a:p>
            <a:pPr marL="679450" lvl="1" indent="-342900"/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Business Continuity Plan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2D8E822-1A58-435F-9667-CAAB0257D4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81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041"/>
    </mc:Choice>
    <mc:Fallback xmlns="">
      <p:transition spd="slow" advTm="1100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Accept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1844825"/>
            <a:ext cx="6571343" cy="361119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 Nothing!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“Doing nothing” is a decision!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A company may be willing to accept a risk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Least $$$ of all the strategies</a:t>
            </a:r>
          </a:p>
          <a:p>
            <a:endParaRPr lang="en-US" altLang="en-US" sz="2400" dirty="0">
              <a:latin typeface="Times New Roman" panose="02020603050405020304" pitchFamily="18" charset="0"/>
              <a:ea typeface="ＭＳ Ｐゴシック" pitchFamily="34" charset="-128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8928E8C-1391-403A-95E6-2BF896BA3D3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3853.131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976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757"/>
    </mc:Choice>
    <mc:Fallback xmlns="">
      <p:transition spd="slow" advTm="1367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Accept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2005407"/>
            <a:ext cx="7547772" cy="345061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altLang="en-US" sz="24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Reasons are numerous: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Risk management options are more costly than risk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Perceived low chance of risk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509ED11-D7C5-4672-8633-FBD28F1319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765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883"/>
    </mc:Choice>
    <mc:Fallback>
      <p:transition spd="slow" advTm="132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Accept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2167385"/>
            <a:ext cx="7691788" cy="3288635"/>
          </a:xfrm>
        </p:spPr>
        <p:txBody>
          <a:bodyPr>
            <a:normAutofit/>
          </a:bodyPr>
          <a:lstStyle/>
          <a:p>
            <a:r>
              <a:rPr lang="en-US" altLang="en-US" sz="24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“Doing nothing” could be cheap before the attack</a:t>
            </a:r>
          </a:p>
          <a:p>
            <a:r>
              <a:rPr lang="en-US" altLang="en-US" sz="24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</a:rPr>
              <a:t>Cost could be </a:t>
            </a:r>
            <a:r>
              <a:rPr lang="en-US" altLang="en-US" sz="2400" dirty="0">
                <a:latin typeface="Times New Roman" panose="02020603050405020304" pitchFamily="18" charset="0"/>
                <a:ea typeface="ＭＳ Ｐゴシック" pitchFamily="34" charset="-128"/>
                <a:cs typeface="Times New Roman" panose="02020603050405020304" pitchFamily="18" charset="0"/>
                <a:sym typeface="Wingdings" pitchFamily="2" charset="2"/>
              </a:rPr>
              <a:t>higher than other strategies after the event</a:t>
            </a:r>
            <a:endParaRPr lang="en-US" altLang="en-US" sz="2400" dirty="0">
              <a:latin typeface="Times New Roman" panose="02020603050405020304" pitchFamily="18" charset="0"/>
              <a:ea typeface="ＭＳ Ｐゴシック" pitchFamily="34" charset="-128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C214375-7587-49D3-A699-DA374198FE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518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253"/>
    </mc:Choice>
    <mc:Fallback xmlns="">
      <p:transition spd="slow" advTm="69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Terminate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3" y="1784682"/>
            <a:ext cx="6571343" cy="3288635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called Avoidance, avoid the risk.</a:t>
            </a:r>
          </a:p>
          <a:p>
            <a:pPr>
              <a:buFont typeface="Wingdings 2" charset="0"/>
              <a:buChar char="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Opposite of 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Acceptance</a:t>
            </a:r>
          </a:p>
          <a:p>
            <a:pPr>
              <a:buFont typeface="Wingdings 2" charset="0"/>
              <a:buChar char="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 ANY exposure to the risk</a:t>
            </a:r>
          </a:p>
          <a:p>
            <a:pPr>
              <a:buFont typeface="Wingdings 2" charset="0"/>
              <a:buChar char=""/>
              <a:defRPr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expensive of all strategies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B721EC4-B3FC-4360-B6D7-7997D44CF4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72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610"/>
    </mc:Choice>
    <mc:Fallback xmlns="">
      <p:transition spd="slow" advTm="122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Control Cycle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7704" y="1772816"/>
            <a:ext cx="5400600" cy="4101942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726E353A-7F07-44C4-BBB4-FF870A4191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40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560"/>
    </mc:Choice>
    <mc:Fallback xmlns="">
      <p:transition spd="slow" advTm="157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pPr>
              <a:defRPr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Management</a:t>
            </a:r>
            <a:endParaRPr lang="en-CA" dirty="0">
              <a:effectLst>
                <a:outerShdw blurRad="38100" dist="38100" dir="2700000" algn="tl">
                  <a:srgbClr val="DDDDDD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1128684" y="1772817"/>
            <a:ext cx="7691788" cy="3683204"/>
          </a:xfrm>
        </p:spPr>
        <p:txBody>
          <a:bodyPr>
            <a:normAutofit/>
          </a:bodyPr>
          <a:lstStyle/>
          <a:p>
            <a:pPr marL="82550" indent="0">
              <a:buFont typeface="Wingdings 2" charset="0"/>
              <a:buNone/>
              <a:defRPr/>
            </a:pPr>
            <a:r>
              <a:rPr lang="en-CA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process of risk management is the process of determining:</a:t>
            </a:r>
          </a:p>
          <a:p>
            <a:pPr>
              <a:defRPr/>
            </a:pPr>
            <a:endParaRPr lang="en-CA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14388" lvl="1" indent="-457200">
              <a:defRPr/>
            </a:pPr>
            <a:r>
              <a:rPr lang="en-CA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Which</a:t>
            </a:r>
            <a:r>
              <a:rPr lang="en-CA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risks should be addressed and </a:t>
            </a:r>
          </a:p>
          <a:p>
            <a:pPr marL="82550" indent="0">
              <a:buFont typeface="Wingdings 2" charset="0"/>
              <a:buNone/>
              <a:defRPr/>
            </a:pPr>
            <a:endParaRPr lang="en-CA" sz="28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14388" lvl="1" indent="-457200">
              <a:defRPr/>
            </a:pPr>
            <a:r>
              <a:rPr lang="en-CA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</a:t>
            </a:r>
            <a:r>
              <a:rPr lang="en-CA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they should be addressed</a:t>
            </a:r>
          </a:p>
          <a:p>
            <a:pPr>
              <a:defRPr/>
            </a:pPr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AFBCE58-7402-4118-9F66-F75EB11581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038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87"/>
    </mc:Choice>
    <mc:Fallback xmlns="">
      <p:transition spd="slow" advTm="38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1784682"/>
            <a:ext cx="8015316" cy="3288635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Risk Management </a:t>
            </a:r>
          </a:p>
          <a:p>
            <a:r>
              <a:rPr lang="en-U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Major Processes of Risk Management</a:t>
            </a:r>
            <a:r>
              <a:rPr lang="is-IS" sz="2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</a:p>
          <a:p>
            <a:pPr lvl="1"/>
            <a:r>
              <a:rPr lang="is-I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Identification</a:t>
            </a:r>
          </a:p>
          <a:p>
            <a:pPr lvl="1"/>
            <a:r>
              <a:rPr lang="is-I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Assessment</a:t>
            </a:r>
          </a:p>
          <a:p>
            <a:pPr lvl="1"/>
            <a:r>
              <a:rPr lang="is-IS" sz="2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Control: Defend, Transfer, Mitigate, Accept, Terminate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695EE81-4EC7-463C-B524-03DD7B2CFE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201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50"/>
    </mc:Choice>
    <mc:Fallback xmlns="">
      <p:transition spd="slow" advTm="344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wrap="square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>
              <a:defRPr/>
            </a:pP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Management</a:t>
            </a:r>
            <a:endParaRPr lang="en-CA" sz="2400" b="1" dirty="0">
              <a:effectLst>
                <a:outerShdw blurRad="38100" dist="38100" dir="2700000" algn="tl">
                  <a:srgbClr val="DDDDDD"/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>
          <a:xfrm>
            <a:off x="1128684" y="1628801"/>
            <a:ext cx="8015316" cy="3827220"/>
          </a:xfrm>
        </p:spPr>
        <p:txBody>
          <a:bodyPr>
            <a:normAutofit/>
          </a:bodyPr>
          <a:lstStyle/>
          <a:p>
            <a:r>
              <a:rPr lang="en-CA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seldom can control all risks, though within reason, a company should do what it can to limit their risk and this is true with IT Security.</a:t>
            </a: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CA" sz="2400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“It’s all about trade-offs”</a:t>
            </a:r>
            <a:r>
              <a:rPr lang="en-CA" altLang="ja-JP" sz="2400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— where does a company invest its $$$?</a:t>
            </a:r>
          </a:p>
          <a:p>
            <a:endParaRPr lang="en-CA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792FE1D-840B-49A5-9E9D-3455A68CB4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911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777"/>
    </mc:Choice>
    <mc:Fallback xmlns="">
      <p:transition spd="slow" advTm="97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Management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8684" y="1628801"/>
            <a:ext cx="6571343" cy="38272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 (3) major processes: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Identification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Assessment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Control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AC4F10F-E4D9-48A0-93D9-C58CCA1011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657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204"/>
    </mc:Choice>
    <mc:Fallback xmlns="">
      <p:transition spd="slow" advTm="63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Management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1628800"/>
            <a:ext cx="6480720" cy="447789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B434370-513C-4238-9D6B-7035C1C320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656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449"/>
    </mc:Choice>
    <mc:Fallback xmlns="">
      <p:transition spd="slow" advTm="21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3608" y="956172"/>
            <a:ext cx="6656419" cy="104923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Risk Identification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Assets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1700809"/>
            <a:ext cx="6656419" cy="37552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assets?</a:t>
            </a:r>
          </a:p>
          <a:p>
            <a:pPr marL="0" indent="0">
              <a:buNone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Identify Assets and Inventory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People, procedures and data</a:t>
            </a:r>
          </a:p>
          <a:p>
            <a:pPr lvl="1"/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HW, SW, and Network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Prioritize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10ABD16-8705-4085-95BC-3E4EC0CDD5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106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891"/>
    </mc:Choice>
    <mc:Fallback xmlns="">
      <p:transition spd="slow" advTm="114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Lab room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assets in the Lab room?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What are the likely value of the assets?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would you prioritize the assets?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8B89980-CC53-44AD-8101-DB78EF7365A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3822.6145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21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55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560"/>
    </mc:Choice>
    <mc:Fallback xmlns="">
      <p:transition spd="slow" advTm="1455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04B663"/>
      </a:accent4>
      <a:accent5>
        <a:srgbClr val="DF8822"/>
      </a:accent5>
      <a:accent6>
        <a:srgbClr val="BC410A"/>
      </a:accent6>
      <a:hlink>
        <a:srgbClr val="5977C4"/>
      </a:hlink>
      <a:folHlink>
        <a:srgbClr val="01A9BF"/>
      </a:folHlink>
    </a:clrScheme>
    <a:fontScheme name="Gallery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1002</Words>
  <Application>Microsoft Office PowerPoint</Application>
  <PresentationFormat>On-screen Show (4:3)</PresentationFormat>
  <Paragraphs>204</Paragraphs>
  <Slides>40</Slides>
  <Notes>5</Notes>
  <HiddenSlides>0</HiddenSlides>
  <MMClips>38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Calibri</vt:lpstr>
      <vt:lpstr>Century Gothic</vt:lpstr>
      <vt:lpstr>Times New Roman</vt:lpstr>
      <vt:lpstr>Wingdings 2</vt:lpstr>
      <vt:lpstr>Gallery</vt:lpstr>
      <vt:lpstr>INFO16529: Week 2</vt:lpstr>
      <vt:lpstr>Topics</vt:lpstr>
      <vt:lpstr>Terminology</vt:lpstr>
      <vt:lpstr>Risk Management</vt:lpstr>
      <vt:lpstr>Risk Management</vt:lpstr>
      <vt:lpstr>Risk Management</vt:lpstr>
      <vt:lpstr>Risk Management</vt:lpstr>
      <vt:lpstr>Risk Identification: Assets</vt:lpstr>
      <vt:lpstr>Example: Lab room</vt:lpstr>
      <vt:lpstr>PowerPoint Presentation</vt:lpstr>
      <vt:lpstr>Example: Lab room</vt:lpstr>
      <vt:lpstr>Risk Identification: Vulnerabilities</vt:lpstr>
      <vt:lpstr>Example: Lab room</vt:lpstr>
      <vt:lpstr>Risk Identification: Threats</vt:lpstr>
      <vt:lpstr>Example: Lab room</vt:lpstr>
      <vt:lpstr>Risk Management</vt:lpstr>
      <vt:lpstr>Risk Assessment</vt:lpstr>
      <vt:lpstr>Risk Assessment</vt:lpstr>
      <vt:lpstr>Risk Assessment</vt:lpstr>
      <vt:lpstr>Risk Assessment</vt:lpstr>
      <vt:lpstr>Risk</vt:lpstr>
      <vt:lpstr>Risk</vt:lpstr>
      <vt:lpstr>Risk</vt:lpstr>
      <vt:lpstr>Likelihood?</vt:lpstr>
      <vt:lpstr>Qualitative Approach</vt:lpstr>
      <vt:lpstr>Qualitative Issues</vt:lpstr>
      <vt:lpstr>Risk Management</vt:lpstr>
      <vt:lpstr>Risk Control</vt:lpstr>
      <vt:lpstr>Risk Control</vt:lpstr>
      <vt:lpstr>Risk Control: Defend</vt:lpstr>
      <vt:lpstr>Risk Control: Defend</vt:lpstr>
      <vt:lpstr>Risk Control: Transfer</vt:lpstr>
      <vt:lpstr>Risk Control: Transfer</vt:lpstr>
      <vt:lpstr>Risk Control: Mitigate</vt:lpstr>
      <vt:lpstr>Risk Control: Accept</vt:lpstr>
      <vt:lpstr>Risk Control: Accept</vt:lpstr>
      <vt:lpstr>Risk Control: Accept</vt:lpstr>
      <vt:lpstr>Risk Control: Terminate</vt:lpstr>
      <vt:lpstr>Risk Control Cycle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INFO16529: Week 2</dc:title>
  <dc:creator>Anahita Work</dc:creator>
  <cp:lastModifiedBy>Anahita Work</cp:lastModifiedBy>
  <cp:revision>9</cp:revision>
  <dcterms:created xsi:type="dcterms:W3CDTF">2020-06-01T15:39:12Z</dcterms:created>
  <dcterms:modified xsi:type="dcterms:W3CDTF">2020-06-01T16:55:27Z</dcterms:modified>
</cp:coreProperties>
</file>